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7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ЛЕКЦИЯ 9.  РАДИОАКТИВНЫЕ  ЭЛЕМЕНТЫ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 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МЕСТОРОЖДЕНИЯ  УРАНА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r>
              <a:rPr lang="ru-RU" b="1" dirty="0" smtClean="0"/>
              <a:t>Свойства  и  применение</a:t>
            </a:r>
            <a:endParaRPr lang="ru-RU" dirty="0" smtClean="0"/>
          </a:p>
          <a:p>
            <a:r>
              <a:rPr lang="ru-RU" dirty="0" smtClean="0"/>
              <a:t>Металл  серо-стального  цвета.</a:t>
            </a:r>
          </a:p>
          <a:p>
            <a:r>
              <a:rPr lang="ru-RU" dirty="0" smtClean="0"/>
              <a:t>Плотность  </a:t>
            </a:r>
            <a:r>
              <a:rPr lang="ru-RU" b="1" dirty="0" smtClean="0"/>
              <a:t>19,05 </a:t>
            </a:r>
            <a:r>
              <a:rPr lang="ru-RU" dirty="0" smtClean="0"/>
              <a:t>г/см</a:t>
            </a:r>
            <a:r>
              <a:rPr lang="ru-RU" baseline="30000" dirty="0" smtClean="0"/>
              <a:t>3</a:t>
            </a:r>
            <a:r>
              <a:rPr lang="ru-RU" dirty="0" smtClean="0"/>
              <a:t>. Т</a:t>
            </a:r>
            <a:r>
              <a:rPr lang="ru-RU" baseline="-25000" dirty="0" smtClean="0"/>
              <a:t>плаврения</a:t>
            </a:r>
            <a:r>
              <a:rPr lang="ru-RU" dirty="0" smtClean="0"/>
              <a:t>=</a:t>
            </a:r>
            <a:r>
              <a:rPr lang="ru-RU" b="1" dirty="0" smtClean="0"/>
              <a:t>1130</a:t>
            </a:r>
            <a:r>
              <a:rPr lang="ru-RU" b="1" dirty="0" smtClean="0">
                <a:sym typeface="Symbol"/>
              </a:rPr>
              <a:t></a:t>
            </a:r>
            <a:r>
              <a:rPr lang="ru-RU" dirty="0" smtClean="0"/>
              <a:t>С.</a:t>
            </a:r>
          </a:p>
          <a:p>
            <a:r>
              <a:rPr lang="ru-RU" dirty="0" smtClean="0"/>
              <a:t>Отличается  высокой  химической  активностью,  образует  соединения  с  металлами  и  неметаллами.</a:t>
            </a:r>
          </a:p>
          <a:p>
            <a:r>
              <a:rPr lang="ru-RU" u="sng" dirty="0" smtClean="0"/>
              <a:t>Главные  свойства:</a:t>
            </a:r>
            <a:endParaRPr lang="ru-RU" dirty="0" smtClean="0"/>
          </a:p>
          <a:p>
            <a:r>
              <a:rPr lang="ru-RU" dirty="0" smtClean="0"/>
              <a:t>а) природная  радиоактивность.  В  ядерных  реакторах  изотопы  </a:t>
            </a:r>
            <a:r>
              <a:rPr lang="ru-RU" baseline="30000" dirty="0" smtClean="0"/>
              <a:t>235</a:t>
            </a:r>
            <a:r>
              <a:rPr lang="en-US" dirty="0" smtClean="0"/>
              <a:t>U</a:t>
            </a:r>
            <a:r>
              <a:rPr lang="ru-RU" dirty="0" smtClean="0"/>
              <a:t>  и  </a:t>
            </a:r>
            <a:r>
              <a:rPr lang="ru-RU" baseline="30000" dirty="0" smtClean="0"/>
              <a:t>233</a:t>
            </a:r>
            <a:r>
              <a:rPr lang="en-US" dirty="0" smtClean="0"/>
              <a:t>U</a:t>
            </a:r>
            <a:r>
              <a:rPr lang="ru-RU" dirty="0" smtClean="0"/>
              <a:t>;</a:t>
            </a:r>
          </a:p>
          <a:p>
            <a:r>
              <a:rPr lang="ru-RU" dirty="0" smtClean="0"/>
              <a:t>б) используется  также  при  производстве  пластмасс;</a:t>
            </a:r>
          </a:p>
          <a:p>
            <a:r>
              <a:rPr lang="ru-RU" dirty="0" smtClean="0"/>
              <a:t>в) при  переработке  нефти;</a:t>
            </a:r>
          </a:p>
          <a:p>
            <a:r>
              <a:rPr lang="ru-RU" dirty="0" smtClean="0"/>
              <a:t>г) в  медицине  и  биологии.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Геохимические  особенности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В  таблице  Д. И. Менделеева  92  место. Атомная  масса  </a:t>
            </a:r>
            <a:r>
              <a:rPr lang="ru-RU" b="1" dirty="0" smtClean="0"/>
              <a:t>238,03.</a:t>
            </a:r>
            <a:endParaRPr lang="ru-RU" dirty="0" smtClean="0"/>
          </a:p>
          <a:p>
            <a:r>
              <a:rPr lang="ru-RU" dirty="0" smtClean="0"/>
              <a:t>Состоит  из  трёх  изотопов:</a:t>
            </a:r>
            <a:r>
              <a:rPr lang="ru-RU" baseline="30000" dirty="0" smtClean="0"/>
              <a:t> 238</a:t>
            </a:r>
            <a:r>
              <a:rPr lang="en-US" b="1" dirty="0" smtClean="0"/>
              <a:t>U</a:t>
            </a:r>
            <a:r>
              <a:rPr lang="ru-RU" dirty="0" smtClean="0"/>
              <a:t>,  </a:t>
            </a:r>
            <a:r>
              <a:rPr lang="ru-RU" baseline="30000" dirty="0" smtClean="0"/>
              <a:t>235</a:t>
            </a:r>
            <a:r>
              <a:rPr lang="en-US" b="1" dirty="0" smtClean="0"/>
              <a:t>U</a:t>
            </a:r>
            <a:r>
              <a:rPr lang="ru-RU" dirty="0" smtClean="0"/>
              <a:t>,  </a:t>
            </a:r>
            <a:r>
              <a:rPr lang="ru-RU" baseline="30000" dirty="0" smtClean="0"/>
              <a:t>234</a:t>
            </a:r>
            <a:r>
              <a:rPr lang="en-US" b="1" dirty="0" smtClean="0"/>
              <a:t>U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Степень  окисления:  </a:t>
            </a:r>
            <a:r>
              <a:rPr lang="ru-RU" b="1" dirty="0" smtClean="0"/>
              <a:t>+4  </a:t>
            </a:r>
            <a:r>
              <a:rPr lang="ru-RU" dirty="0" smtClean="0"/>
              <a:t>и  </a:t>
            </a:r>
            <a:r>
              <a:rPr lang="ru-RU" b="1" dirty="0" smtClean="0"/>
              <a:t>+6.</a:t>
            </a:r>
            <a:endParaRPr lang="ru-RU" dirty="0" smtClean="0"/>
          </a:p>
          <a:p>
            <a:r>
              <a:rPr lang="ru-RU" dirty="0" smtClean="0"/>
              <a:t>Имеет  два  типа  соединений:</a:t>
            </a:r>
          </a:p>
          <a:p>
            <a:pPr lvl="0"/>
            <a:r>
              <a:rPr lang="ru-RU" b="1" dirty="0" smtClean="0">
                <a:solidFill>
                  <a:srgbClr val="00B050"/>
                </a:solidFill>
              </a:rPr>
              <a:t>урановый </a:t>
            </a:r>
            <a:r>
              <a:rPr lang="ru-RU" dirty="0" smtClean="0">
                <a:solidFill>
                  <a:srgbClr val="00B050"/>
                </a:solidFill>
              </a:rPr>
              <a:t>- (</a:t>
            </a:r>
            <a:r>
              <a:rPr lang="en-US" dirty="0" smtClean="0">
                <a:solidFill>
                  <a:srgbClr val="00B050"/>
                </a:solidFill>
              </a:rPr>
              <a:t>U</a:t>
            </a:r>
            <a:r>
              <a:rPr lang="en-US" baseline="30000" dirty="0" smtClean="0">
                <a:solidFill>
                  <a:srgbClr val="00B050"/>
                </a:solidFill>
              </a:rPr>
              <a:t>4+</a:t>
            </a:r>
            <a:r>
              <a:rPr lang="en-US" dirty="0" smtClean="0">
                <a:solidFill>
                  <a:srgbClr val="00B050"/>
                </a:solidFill>
              </a:rPr>
              <a:t>)</a:t>
            </a:r>
            <a:r>
              <a:rPr lang="ru-RU" dirty="0" smtClean="0">
                <a:solidFill>
                  <a:srgbClr val="00B050"/>
                </a:solidFill>
              </a:rPr>
              <a:t>;</a:t>
            </a:r>
          </a:p>
          <a:p>
            <a:pPr lvl="0"/>
            <a:r>
              <a:rPr lang="ru-RU" b="1" dirty="0" err="1" smtClean="0">
                <a:solidFill>
                  <a:srgbClr val="00B050"/>
                </a:solidFill>
              </a:rPr>
              <a:t>ураниловый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rgbClr val="00B050"/>
                </a:solidFill>
              </a:rPr>
              <a:t>- </a:t>
            </a:r>
            <a:r>
              <a:rPr lang="en-US" dirty="0" smtClean="0">
                <a:solidFill>
                  <a:srgbClr val="00B050"/>
                </a:solidFill>
              </a:rPr>
              <a:t>UO</a:t>
            </a:r>
            <a:r>
              <a:rPr lang="en-US" baseline="-25000" dirty="0" smtClean="0">
                <a:solidFill>
                  <a:srgbClr val="00B050"/>
                </a:solidFill>
              </a:rPr>
              <a:t>2</a:t>
            </a:r>
            <a:r>
              <a:rPr lang="en-US" baseline="30000" dirty="0" smtClean="0">
                <a:solidFill>
                  <a:srgbClr val="00B050"/>
                </a:solidFill>
              </a:rPr>
              <a:t>2+</a:t>
            </a:r>
            <a:r>
              <a:rPr lang="en-US" dirty="0" smtClean="0">
                <a:solidFill>
                  <a:srgbClr val="00B050"/>
                </a:solidFill>
              </a:rPr>
              <a:t>.</a:t>
            </a:r>
            <a:endParaRPr lang="ru-RU" dirty="0" smtClean="0">
              <a:solidFill>
                <a:srgbClr val="00B050"/>
              </a:solidFill>
            </a:endParaRPr>
          </a:p>
          <a:p>
            <a:r>
              <a:rPr lang="ru-RU" u="sng" dirty="0" smtClean="0"/>
              <a:t>Среднее  содержание</a:t>
            </a:r>
            <a:r>
              <a:rPr lang="ru-RU" dirty="0" smtClean="0"/>
              <a:t>  в  3К  </a:t>
            </a:r>
            <a:r>
              <a:rPr lang="ru-RU" b="1" dirty="0" smtClean="0"/>
              <a:t>0,00025%,  </a:t>
            </a:r>
            <a:r>
              <a:rPr lang="ru-RU" dirty="0" smtClean="0"/>
              <a:t>больше  всего  в  </a:t>
            </a:r>
            <a:r>
              <a:rPr lang="ru-RU" dirty="0" err="1" smtClean="0"/>
              <a:t>гранитоидах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 акцессорных  минералах  (цирконе,  сфене,  ортите,  монаците  и  др.)  изоморфно  замещает  </a:t>
            </a:r>
            <a:r>
              <a:rPr lang="en-US" b="1" dirty="0" err="1" smtClean="0"/>
              <a:t>Th</a:t>
            </a:r>
            <a:r>
              <a:rPr lang="ru-RU" baseline="30000" dirty="0" smtClean="0"/>
              <a:t>4+</a:t>
            </a:r>
            <a:r>
              <a:rPr lang="ru-RU" dirty="0" smtClean="0"/>
              <a:t>,  </a:t>
            </a:r>
            <a:r>
              <a:rPr lang="en-US" b="1" dirty="0" smtClean="0"/>
              <a:t>Y</a:t>
            </a:r>
            <a:r>
              <a:rPr lang="ru-RU" baseline="30000" dirty="0" smtClean="0"/>
              <a:t>3+</a:t>
            </a:r>
            <a:r>
              <a:rPr lang="ru-RU" dirty="0" smtClean="0"/>
              <a:t>,  </a:t>
            </a:r>
            <a:r>
              <a:rPr lang="en-US" b="1" dirty="0" err="1" smtClean="0"/>
              <a:t>Zr</a:t>
            </a:r>
            <a:r>
              <a:rPr lang="ru-RU" baseline="30000" dirty="0" smtClean="0"/>
              <a:t>4+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14366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Уран  также  накапливается  в  гранитных  пегматитах,  в  </a:t>
            </a:r>
            <a:r>
              <a:rPr lang="ru-RU" dirty="0" err="1" smtClean="0"/>
              <a:t>грейзеновых</a:t>
            </a:r>
            <a:r>
              <a:rPr lang="ru-RU" dirty="0" smtClean="0"/>
              <a:t>  и  </a:t>
            </a:r>
            <a:r>
              <a:rPr lang="ru-RU" dirty="0" err="1" smtClean="0"/>
              <a:t>скарновых</a:t>
            </a:r>
            <a:r>
              <a:rPr lang="ru-RU" dirty="0" smtClean="0"/>
              <a:t>  месторождений,  но  крупных  месторождений  нет.</a:t>
            </a:r>
          </a:p>
          <a:p>
            <a:r>
              <a:rPr lang="ru-RU" dirty="0" smtClean="0"/>
              <a:t>Гидротермальные  месторождения  наиболее  крупные  (настуран,  уранит  и  др.).</a:t>
            </a:r>
          </a:p>
          <a:p>
            <a:r>
              <a:rPr lang="ru-RU" dirty="0" smtClean="0"/>
              <a:t>В  зоне  </a:t>
            </a:r>
            <a:r>
              <a:rPr lang="ru-RU" dirty="0" err="1" smtClean="0"/>
              <a:t>гипергенеза</a:t>
            </a:r>
            <a:r>
              <a:rPr lang="ru-RU" dirty="0" smtClean="0"/>
              <a:t>  уран  подвижен  и  мигрирует  (выносится  в  моря  и  океаны).  Осаждается  на  восстановительном  барьере  в  водоносных  горизонтах  и  илах.</a:t>
            </a:r>
          </a:p>
          <a:p>
            <a:r>
              <a:rPr lang="ru-RU" dirty="0" smtClean="0"/>
              <a:t>При  метаморфизме  происходит  также  миграция  урана.</a:t>
            </a:r>
          </a:p>
          <a:p>
            <a:r>
              <a:rPr lang="ru-RU" dirty="0" smtClean="0"/>
              <a:t>Чёрные  сланцы  обогащены  ураном.</a:t>
            </a:r>
          </a:p>
          <a:p>
            <a:r>
              <a:rPr lang="ru-RU" dirty="0" smtClean="0"/>
              <a:t>Древние  золотоносные  конгломераты  обогащаются  ураном.</a:t>
            </a:r>
          </a:p>
          <a:p>
            <a:r>
              <a:rPr lang="ru-RU" dirty="0" smtClean="0"/>
              <a:t>Как  видно,  уран  имеет  сложную  геохимическую  историю.  Месторождения  образуются  гидротермальным  путём  и  в  зонах  инфильтрации  и  </a:t>
            </a:r>
            <a:r>
              <a:rPr lang="ru-RU" dirty="0" err="1" smtClean="0"/>
              <a:t>осадконакапления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Промышленные  минералы  и  типы  руд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42928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Известно  </a:t>
            </a:r>
            <a:r>
              <a:rPr lang="ru-RU" b="1" dirty="0" smtClean="0"/>
              <a:t>90</a:t>
            </a:r>
            <a:r>
              <a:rPr lang="ru-RU" dirty="0" smtClean="0"/>
              <a:t>  минералов  и  </a:t>
            </a:r>
            <a:r>
              <a:rPr lang="ru-RU" b="1" dirty="0" smtClean="0"/>
              <a:t>60</a:t>
            </a:r>
            <a:r>
              <a:rPr lang="ru-RU" dirty="0" smtClean="0"/>
              <a:t>  </a:t>
            </a:r>
            <a:r>
              <a:rPr lang="ru-RU" dirty="0" err="1" smtClean="0"/>
              <a:t>ураносодержащих</a:t>
            </a:r>
            <a:r>
              <a:rPr lang="ru-RU" dirty="0" smtClean="0"/>
              <a:t>  минералов.</a:t>
            </a:r>
          </a:p>
          <a:p>
            <a:r>
              <a:rPr lang="ru-RU" u="sng" dirty="0" smtClean="0"/>
              <a:t>Главные  минералы:</a:t>
            </a:r>
            <a:endParaRPr lang="ru-RU" dirty="0" smtClean="0"/>
          </a:p>
          <a:p>
            <a:r>
              <a:rPr lang="ru-RU" u="sng" dirty="0" smtClean="0"/>
              <a:t>Оксиды:</a:t>
            </a:r>
            <a:endParaRPr lang="ru-RU" dirty="0" smtClean="0"/>
          </a:p>
          <a:p>
            <a:r>
              <a:rPr lang="ru-RU" dirty="0" smtClean="0"/>
              <a:t>1) </a:t>
            </a:r>
            <a:r>
              <a:rPr lang="ru-RU" b="1" dirty="0" smtClean="0">
                <a:solidFill>
                  <a:srgbClr val="00B050"/>
                </a:solidFill>
              </a:rPr>
              <a:t>Уранит  и  настуран </a:t>
            </a:r>
            <a:r>
              <a:rPr lang="ru-RU" dirty="0" smtClean="0"/>
              <a:t>- </a:t>
            </a:r>
            <a:r>
              <a:rPr lang="en-US" dirty="0" smtClean="0"/>
              <a:t>UO</a:t>
            </a:r>
            <a:r>
              <a:rPr lang="ru-RU" baseline="-25000" dirty="0" smtClean="0"/>
              <a:t>2,17-2,7</a:t>
            </a:r>
            <a:endParaRPr lang="ru-RU" dirty="0" smtClean="0"/>
          </a:p>
          <a:p>
            <a:r>
              <a:rPr lang="ru-RU" dirty="0" smtClean="0"/>
              <a:t>2) </a:t>
            </a:r>
            <a:r>
              <a:rPr lang="ru-RU" b="1" dirty="0" smtClean="0">
                <a:solidFill>
                  <a:srgbClr val="00B050"/>
                </a:solidFill>
              </a:rPr>
              <a:t>Урановая  чернь       </a:t>
            </a:r>
            <a:r>
              <a:rPr lang="ru-RU" dirty="0" smtClean="0"/>
              <a:t>- </a:t>
            </a:r>
            <a:r>
              <a:rPr lang="en-US" dirty="0" smtClean="0"/>
              <a:t>UO</a:t>
            </a:r>
            <a:r>
              <a:rPr lang="ru-RU" baseline="-25000" dirty="0" smtClean="0"/>
              <a:t>2,7-2,93</a:t>
            </a:r>
            <a:endParaRPr lang="ru-RU" dirty="0" smtClean="0"/>
          </a:p>
          <a:p>
            <a:r>
              <a:rPr lang="ru-RU" u="sng" dirty="0" smtClean="0"/>
              <a:t>Тит</a:t>
            </a:r>
            <a:r>
              <a:rPr lang="en-US" u="sng" dirty="0" smtClean="0"/>
              <a:t>a</a:t>
            </a:r>
            <a:r>
              <a:rPr lang="ru-RU" u="sng" dirty="0" err="1" smtClean="0"/>
              <a:t>наты</a:t>
            </a:r>
            <a:r>
              <a:rPr lang="ru-RU" u="sng" dirty="0" smtClean="0"/>
              <a:t>:</a:t>
            </a:r>
            <a:endParaRPr lang="ru-RU" dirty="0" smtClean="0"/>
          </a:p>
          <a:p>
            <a:r>
              <a:rPr lang="ru-RU" dirty="0" smtClean="0"/>
              <a:t>3) </a:t>
            </a:r>
            <a:r>
              <a:rPr lang="ru-RU" b="1" dirty="0" smtClean="0">
                <a:solidFill>
                  <a:srgbClr val="00B050"/>
                </a:solidFill>
              </a:rPr>
              <a:t>Браннерит</a:t>
            </a:r>
            <a:r>
              <a:rPr lang="ru-RU" b="1" dirty="0" smtClean="0"/>
              <a:t> </a:t>
            </a:r>
            <a:r>
              <a:rPr lang="ru-RU" dirty="0" smtClean="0"/>
              <a:t>- (</a:t>
            </a:r>
            <a:r>
              <a:rPr lang="en-US" dirty="0" smtClean="0"/>
              <a:t>U</a:t>
            </a:r>
            <a:r>
              <a:rPr lang="ru-RU" dirty="0" smtClean="0"/>
              <a:t>,</a:t>
            </a:r>
            <a:r>
              <a:rPr lang="en-US" dirty="0" smtClean="0"/>
              <a:t>Ca</a:t>
            </a:r>
            <a:r>
              <a:rPr lang="ru-RU" dirty="0" smtClean="0"/>
              <a:t>,</a:t>
            </a:r>
            <a:r>
              <a:rPr lang="en-US" dirty="0" err="1" smtClean="0"/>
              <a:t>Th</a:t>
            </a:r>
            <a:r>
              <a:rPr lang="ru-RU" dirty="0" smtClean="0"/>
              <a:t>,</a:t>
            </a:r>
            <a:r>
              <a:rPr lang="en-US" dirty="0" smtClean="0"/>
              <a:t>Y</a:t>
            </a:r>
            <a:r>
              <a:rPr lang="ru-RU" dirty="0" smtClean="0"/>
              <a:t>)[(</a:t>
            </a:r>
            <a:r>
              <a:rPr lang="en-US" dirty="0" smtClean="0"/>
              <a:t>Ti</a:t>
            </a:r>
            <a:r>
              <a:rPr lang="ru-RU" dirty="0" smtClean="0"/>
              <a:t>,</a:t>
            </a:r>
            <a:r>
              <a:rPr lang="en-US" dirty="0" smtClean="0"/>
              <a:t>Fe</a:t>
            </a:r>
            <a:r>
              <a:rPr lang="ru-RU" dirty="0" smtClean="0"/>
              <a:t>)</a:t>
            </a:r>
            <a:r>
              <a:rPr lang="ru-RU" baseline="-25000" dirty="0" smtClean="0"/>
              <a:t>2</a:t>
            </a:r>
            <a:r>
              <a:rPr lang="en-US" dirty="0" smtClean="0"/>
              <a:t>O</a:t>
            </a:r>
            <a:r>
              <a:rPr lang="ru-RU" baseline="-25000" dirty="0" smtClean="0"/>
              <a:t>6</a:t>
            </a:r>
            <a:r>
              <a:rPr lang="ru-RU" dirty="0" smtClean="0"/>
              <a:t>]</a:t>
            </a:r>
          </a:p>
          <a:p>
            <a:r>
              <a:rPr lang="ru-RU" dirty="0" smtClean="0"/>
              <a:t>4) </a:t>
            </a:r>
            <a:r>
              <a:rPr lang="ru-RU" b="1" dirty="0" err="1" smtClean="0">
                <a:solidFill>
                  <a:srgbClr val="00B050"/>
                </a:solidFill>
              </a:rPr>
              <a:t>Давидит</a:t>
            </a:r>
            <a:r>
              <a:rPr lang="ru-RU" b="1" dirty="0" smtClean="0"/>
              <a:t>      - </a:t>
            </a:r>
            <a:r>
              <a:rPr lang="ru-RU" dirty="0" smtClean="0"/>
              <a:t>(</a:t>
            </a:r>
            <a:r>
              <a:rPr lang="en-US" dirty="0" smtClean="0"/>
              <a:t>Fe</a:t>
            </a:r>
            <a:r>
              <a:rPr lang="ru-RU" dirty="0" smtClean="0"/>
              <a:t>,</a:t>
            </a:r>
            <a:r>
              <a:rPr lang="en-US" dirty="0" smtClean="0"/>
              <a:t>U</a:t>
            </a:r>
            <a:r>
              <a:rPr lang="ru-RU" dirty="0" smtClean="0"/>
              <a:t>)</a:t>
            </a:r>
            <a:r>
              <a:rPr lang="en-US" dirty="0" err="1" smtClean="0"/>
              <a:t>TiO</a:t>
            </a:r>
            <a:r>
              <a:rPr lang="ru-RU" baseline="-25000" dirty="0" smtClean="0"/>
              <a:t>3</a:t>
            </a:r>
            <a:endParaRPr lang="ru-RU" dirty="0" smtClean="0"/>
          </a:p>
          <a:p>
            <a:r>
              <a:rPr lang="ru-RU" u="sng" dirty="0" smtClean="0"/>
              <a:t>Силикаты:</a:t>
            </a:r>
            <a:endParaRPr lang="ru-RU" dirty="0" smtClean="0"/>
          </a:p>
          <a:p>
            <a:r>
              <a:rPr lang="ru-RU" dirty="0" smtClean="0"/>
              <a:t>5) </a:t>
            </a:r>
            <a:r>
              <a:rPr lang="ru-RU" b="1" dirty="0" err="1" smtClean="0">
                <a:solidFill>
                  <a:srgbClr val="00B050"/>
                </a:solidFill>
              </a:rPr>
              <a:t>Коффенит</a:t>
            </a:r>
            <a:r>
              <a:rPr lang="ru-RU" b="1" dirty="0" smtClean="0"/>
              <a:t> </a:t>
            </a:r>
            <a:r>
              <a:rPr lang="ru-RU" dirty="0" smtClean="0"/>
              <a:t>- </a:t>
            </a:r>
            <a:r>
              <a:rPr lang="en-US" dirty="0" smtClean="0"/>
              <a:t>U</a:t>
            </a:r>
            <a:r>
              <a:rPr lang="ru-RU" dirty="0" smtClean="0"/>
              <a:t>(</a:t>
            </a:r>
            <a:r>
              <a:rPr lang="en-US" dirty="0" err="1" smtClean="0"/>
              <a:t>SiO</a:t>
            </a:r>
            <a:r>
              <a:rPr lang="ru-RU" baseline="-25000" dirty="0" smtClean="0"/>
              <a:t>4</a:t>
            </a:r>
            <a:r>
              <a:rPr lang="ru-RU" dirty="0" smtClean="0"/>
              <a:t>)</a:t>
            </a:r>
            <a:r>
              <a:rPr lang="ru-RU" baseline="-25000" dirty="0" smtClean="0"/>
              <a:t>1-</a:t>
            </a:r>
            <a:r>
              <a:rPr lang="en-US" baseline="-25000" dirty="0" smtClean="0"/>
              <a:t>x</a:t>
            </a:r>
            <a:r>
              <a:rPr lang="ru-RU" dirty="0" smtClean="0"/>
              <a:t>(</a:t>
            </a:r>
            <a:r>
              <a:rPr lang="en-US" dirty="0" smtClean="0"/>
              <a:t>OH</a:t>
            </a:r>
            <a:r>
              <a:rPr lang="ru-RU" dirty="0" smtClean="0"/>
              <a:t>)</a:t>
            </a:r>
            <a:r>
              <a:rPr lang="en-US" dirty="0" smtClean="0"/>
              <a:t>L</a:t>
            </a:r>
            <a:r>
              <a:rPr lang="ru-RU" baseline="-25000" dirty="0" smtClean="0"/>
              <a:t>4</a:t>
            </a:r>
            <a:r>
              <a:rPr lang="en-US" baseline="-25000" dirty="0" smtClean="0"/>
              <a:t>x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настуран в самородном висмуте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5786" y="500042"/>
            <a:ext cx="4572032" cy="2483739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00694" y="500042"/>
            <a:ext cx="3186106" cy="5626121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Настуран в самородном висмуте</a:t>
            </a: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Уранит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Админ\Desktop\Uraninite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357562"/>
            <a:ext cx="5000660" cy="31723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ru-RU" sz="2800" u="sng" dirty="0" err="1" smtClean="0">
                <a:solidFill>
                  <a:srgbClr val="FF0000"/>
                </a:solidFill>
              </a:rPr>
              <a:t>Гипергенные</a:t>
            </a:r>
            <a:r>
              <a:rPr lang="ru-RU" sz="2800" u="sng" dirty="0" smtClean="0">
                <a:solidFill>
                  <a:srgbClr val="FF0000"/>
                </a:solidFill>
              </a:rPr>
              <a:t>  минералы: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фосфаты  урана  (</a:t>
            </a:r>
            <a:r>
              <a:rPr lang="ru-RU" b="1" dirty="0" smtClean="0"/>
              <a:t>отенит,  </a:t>
            </a:r>
            <a:r>
              <a:rPr lang="ru-RU" b="1" dirty="0" err="1" smtClean="0"/>
              <a:t>торбернит</a:t>
            </a:r>
            <a:r>
              <a:rPr lang="ru-RU" dirty="0" smtClean="0"/>
              <a:t>);</a:t>
            </a:r>
          </a:p>
          <a:p>
            <a:pPr lvl="0"/>
            <a:r>
              <a:rPr lang="ru-RU" dirty="0" smtClean="0"/>
              <a:t>арсенаты  (</a:t>
            </a:r>
            <a:r>
              <a:rPr lang="ru-RU" b="1" dirty="0" smtClean="0"/>
              <a:t>цейнерит</a:t>
            </a:r>
            <a:r>
              <a:rPr lang="ru-RU" dirty="0" smtClean="0"/>
              <a:t>);</a:t>
            </a:r>
          </a:p>
          <a:p>
            <a:pPr lvl="0"/>
            <a:r>
              <a:rPr lang="ru-RU" dirty="0" smtClean="0"/>
              <a:t>ванадаты  (</a:t>
            </a:r>
            <a:r>
              <a:rPr lang="ru-RU" b="1" dirty="0" err="1" smtClean="0"/>
              <a:t>тюямунит</a:t>
            </a:r>
            <a:r>
              <a:rPr lang="ru-RU" b="1" dirty="0" smtClean="0"/>
              <a:t>,  карнотит</a:t>
            </a:r>
            <a:r>
              <a:rPr lang="ru-RU" dirty="0" smtClean="0"/>
              <a:t>);</a:t>
            </a:r>
          </a:p>
          <a:p>
            <a:pPr lvl="0"/>
            <a:r>
              <a:rPr lang="ru-RU" dirty="0" smtClean="0"/>
              <a:t>силикаты  (</a:t>
            </a:r>
            <a:r>
              <a:rPr lang="ru-RU" b="1" dirty="0" err="1" smtClean="0"/>
              <a:t>казолит</a:t>
            </a:r>
            <a:r>
              <a:rPr lang="ru-RU" dirty="0" smtClean="0"/>
              <a:t>  и  др.).</a:t>
            </a:r>
          </a:p>
          <a:p>
            <a:pPr algn="ctr"/>
            <a:r>
              <a:rPr lang="ru-RU" u="sng" dirty="0" err="1" smtClean="0">
                <a:solidFill>
                  <a:srgbClr val="FF0000"/>
                </a:solidFill>
              </a:rPr>
              <a:t>Ураносодержащие</a:t>
            </a:r>
            <a:r>
              <a:rPr lang="ru-RU" u="sng" dirty="0" smtClean="0">
                <a:solidFill>
                  <a:srgbClr val="FF0000"/>
                </a:solidFill>
              </a:rPr>
              <a:t>  минералы:</a:t>
            </a:r>
          </a:p>
          <a:p>
            <a:pPr algn="ctr"/>
            <a:endParaRPr lang="ru-RU" dirty="0" smtClean="0">
              <a:solidFill>
                <a:srgbClr val="FF0000"/>
              </a:solidFill>
            </a:endParaRPr>
          </a:p>
          <a:p>
            <a:r>
              <a:rPr lang="ru-RU" b="1" dirty="0" err="1" smtClean="0"/>
              <a:t>Ураноторит</a:t>
            </a:r>
            <a:r>
              <a:rPr lang="ru-RU" b="1" dirty="0" smtClean="0"/>
              <a:t>    Пирохлор</a:t>
            </a:r>
            <a:endParaRPr lang="ru-RU" dirty="0" smtClean="0"/>
          </a:p>
          <a:p>
            <a:r>
              <a:rPr lang="ru-RU" b="1" dirty="0" smtClean="0"/>
              <a:t>Монацит         Циркон</a:t>
            </a:r>
            <a:endParaRPr lang="ru-RU" dirty="0" smtClean="0"/>
          </a:p>
          <a:p>
            <a:r>
              <a:rPr lang="ru-RU" b="1" dirty="0" err="1" smtClean="0"/>
              <a:t>Лопарит</a:t>
            </a:r>
            <a:r>
              <a:rPr lang="ru-RU" b="1" dirty="0" smtClean="0"/>
              <a:t>          </a:t>
            </a:r>
            <a:r>
              <a:rPr lang="ru-RU" b="1" dirty="0" err="1" smtClean="0"/>
              <a:t>Циртолит</a:t>
            </a:r>
            <a:endParaRPr lang="ru-RU" dirty="0" smtClean="0"/>
          </a:p>
          <a:p>
            <a:r>
              <a:rPr lang="ru-RU" b="1" dirty="0" smtClean="0"/>
              <a:t>Ортит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8572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u="sng" dirty="0" smtClean="0">
                <a:solidFill>
                  <a:srgbClr val="FF0000"/>
                </a:solidFill>
              </a:rPr>
              <a:t>Типы  руд</a:t>
            </a:r>
            <a:r>
              <a:rPr lang="ru-RU" u="sng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286412"/>
          </a:xfrm>
        </p:spPr>
        <p:txBody>
          <a:bodyPr/>
          <a:lstStyle/>
          <a:p>
            <a:pPr lvl="0"/>
            <a:r>
              <a:rPr lang="ru-RU" dirty="0" smtClean="0"/>
              <a:t>урановые  </a:t>
            </a:r>
            <a:r>
              <a:rPr lang="ru-RU" dirty="0" err="1" smtClean="0"/>
              <a:t>монометальные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комплексные  (с  </a:t>
            </a:r>
            <a:r>
              <a:rPr lang="en-US" dirty="0" smtClean="0"/>
              <a:t>Au</a:t>
            </a:r>
            <a:r>
              <a:rPr lang="ru-RU" dirty="0" smtClean="0"/>
              <a:t>,  </a:t>
            </a:r>
            <a:r>
              <a:rPr lang="en-US" dirty="0" smtClean="0"/>
              <a:t>Mo</a:t>
            </a:r>
            <a:r>
              <a:rPr lang="ru-RU" dirty="0" smtClean="0"/>
              <a:t>,  апатитом  и  др.).</a:t>
            </a:r>
          </a:p>
          <a:p>
            <a:endParaRPr lang="ru-RU" u="sng" dirty="0" smtClean="0"/>
          </a:p>
          <a:p>
            <a:r>
              <a:rPr lang="ru-RU" u="sng" dirty="0" smtClean="0">
                <a:solidFill>
                  <a:srgbClr val="FF0000"/>
                </a:solidFill>
              </a:rPr>
              <a:t>Типы  по  содержанию:  </a:t>
            </a:r>
            <a:r>
              <a:rPr lang="en-US" u="sng" dirty="0" smtClean="0">
                <a:solidFill>
                  <a:srgbClr val="FF0000"/>
                </a:solidFill>
              </a:rPr>
              <a:t>U</a:t>
            </a:r>
            <a:r>
              <a:rPr lang="en-US" u="sng" baseline="-25000" dirty="0" smtClean="0">
                <a:solidFill>
                  <a:srgbClr val="FF0000"/>
                </a:solidFill>
              </a:rPr>
              <a:t>3</a:t>
            </a:r>
            <a:r>
              <a:rPr lang="en-US" u="sng" dirty="0" smtClean="0">
                <a:solidFill>
                  <a:srgbClr val="FF0000"/>
                </a:solidFill>
              </a:rPr>
              <a:t>O</a:t>
            </a:r>
            <a:r>
              <a:rPr lang="en-US" u="sng" baseline="-25000" dirty="0" smtClean="0">
                <a:solidFill>
                  <a:srgbClr val="FF0000"/>
                </a:solidFill>
              </a:rPr>
              <a:t>8</a:t>
            </a:r>
            <a:r>
              <a:rPr lang="en-US" u="sng" dirty="0" smtClean="0">
                <a:solidFill>
                  <a:srgbClr val="FF0000"/>
                </a:solidFill>
              </a:rPr>
              <a:t>:</a:t>
            </a:r>
            <a:endParaRPr lang="ru-RU" dirty="0" smtClean="0">
              <a:solidFill>
                <a:srgbClr val="FF0000"/>
              </a:solidFill>
            </a:endParaRPr>
          </a:p>
          <a:p>
            <a:pPr lvl="0"/>
            <a:r>
              <a:rPr lang="ru-RU" dirty="0" smtClean="0"/>
              <a:t>бедные  (сотые  доли %);</a:t>
            </a:r>
          </a:p>
          <a:p>
            <a:pPr lvl="0"/>
            <a:r>
              <a:rPr lang="ru-RU" dirty="0" smtClean="0"/>
              <a:t>средние  (десятые  доли %);</a:t>
            </a:r>
          </a:p>
          <a:p>
            <a:pPr lvl="0"/>
            <a:r>
              <a:rPr lang="ru-RU" dirty="0" smtClean="0"/>
              <a:t>богатые  (десятые  доли - проценты).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pPr algn="just"/>
            <a:r>
              <a:rPr lang="ru-RU" sz="3600" b="1" dirty="0" smtClean="0">
                <a:solidFill>
                  <a:srgbClr val="FF0000"/>
                </a:solidFill>
              </a:rPr>
              <a:t>Металлогения</a:t>
            </a: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929354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ru-RU" b="1" dirty="0" smtClean="0"/>
              <a:t>на  ранних  стадиях  геосинклинали  </a:t>
            </a:r>
            <a:r>
              <a:rPr lang="en-US" b="1" dirty="0" smtClean="0"/>
              <a:t>U</a:t>
            </a:r>
            <a:r>
              <a:rPr lang="ru-RU" b="1" dirty="0" smtClean="0"/>
              <a:t>  накапливался  в  черносланцевой  формации;</a:t>
            </a:r>
          </a:p>
          <a:p>
            <a:pPr lvl="0" algn="just"/>
            <a:r>
              <a:rPr lang="ru-RU" b="1" dirty="0" err="1" smtClean="0"/>
              <a:t>орогенная</a:t>
            </a:r>
            <a:r>
              <a:rPr lang="ru-RU" b="1" dirty="0" smtClean="0"/>
              <a:t>  стадия - гидротермальные  месторождения  в  </a:t>
            </a:r>
            <a:r>
              <a:rPr lang="ru-RU" b="1" dirty="0" err="1" smtClean="0"/>
              <a:t>гранитоидах</a:t>
            </a:r>
            <a:r>
              <a:rPr lang="ru-RU" b="1" dirty="0" smtClean="0"/>
              <a:t>;</a:t>
            </a:r>
          </a:p>
          <a:p>
            <a:pPr lvl="0" algn="just"/>
            <a:r>
              <a:rPr lang="ru-RU" b="1" dirty="0" smtClean="0"/>
              <a:t>в  молассовых  отложениях  и  на  платформах  образовались  инфильтрационные  и  осадочные  месторождения  (в  песчаниках,  карбонатных,  угленосных  и  других  породах);</a:t>
            </a:r>
          </a:p>
          <a:p>
            <a:pPr lvl="0" algn="just"/>
            <a:r>
              <a:rPr lang="ru-RU" b="1" dirty="0" smtClean="0"/>
              <a:t>в  областях  </a:t>
            </a:r>
            <a:r>
              <a:rPr lang="ru-RU" b="1" dirty="0" err="1" smtClean="0"/>
              <a:t>тектоно-магматической</a:t>
            </a:r>
            <a:r>
              <a:rPr lang="ru-RU" b="1" dirty="0" smtClean="0"/>
              <a:t>  активизации  концентрация  урана  связана  с  малыми  </a:t>
            </a:r>
            <a:r>
              <a:rPr lang="ru-RU" b="1" dirty="0" err="1" smtClean="0"/>
              <a:t>интрузиями</a:t>
            </a:r>
            <a:r>
              <a:rPr lang="ru-RU" b="1" dirty="0" smtClean="0"/>
              <a:t>  </a:t>
            </a:r>
            <a:r>
              <a:rPr lang="ru-RU" b="1" dirty="0" err="1" smtClean="0"/>
              <a:t>гранитоидов</a:t>
            </a:r>
            <a:r>
              <a:rPr lang="ru-RU" b="1" dirty="0" smtClean="0"/>
              <a:t>  и  другими  комплексами.</a:t>
            </a:r>
          </a:p>
          <a:p>
            <a:pPr algn="just"/>
            <a:r>
              <a:rPr lang="ru-RU" b="1" u="sng" dirty="0" smtClean="0">
                <a:solidFill>
                  <a:srgbClr val="00B050"/>
                </a:solidFill>
              </a:rPr>
              <a:t>Основные  эпохи</a:t>
            </a:r>
            <a:r>
              <a:rPr lang="ru-RU" b="1" dirty="0" smtClean="0">
                <a:solidFill>
                  <a:srgbClr val="00B050"/>
                </a:solidFill>
              </a:rPr>
              <a:t>  </a:t>
            </a:r>
            <a:r>
              <a:rPr lang="ru-RU" b="1" dirty="0" smtClean="0"/>
              <a:t>образования  месторождений:</a:t>
            </a:r>
          </a:p>
          <a:p>
            <a:pPr lvl="0" algn="just"/>
            <a:r>
              <a:rPr lang="ru-RU" b="1" dirty="0" smtClean="0"/>
              <a:t>Ранний  протерозой;</a:t>
            </a:r>
          </a:p>
          <a:p>
            <a:pPr lvl="0" algn="just"/>
            <a:r>
              <a:rPr lang="ru-RU" b="1" dirty="0" smtClean="0"/>
              <a:t>Поздний  протерозой;</a:t>
            </a:r>
          </a:p>
          <a:p>
            <a:pPr lvl="0" algn="just"/>
            <a:r>
              <a:rPr lang="ru-RU" b="1" dirty="0" smtClean="0"/>
              <a:t>Рифей;</a:t>
            </a:r>
          </a:p>
          <a:p>
            <a:pPr lvl="0" algn="just"/>
            <a:r>
              <a:rPr lang="ru-RU" b="1" dirty="0" err="1" smtClean="0"/>
              <a:t>Каледонская</a:t>
            </a:r>
            <a:r>
              <a:rPr lang="ru-RU" b="1" dirty="0" smtClean="0"/>
              <a:t>;</a:t>
            </a:r>
          </a:p>
          <a:p>
            <a:pPr lvl="0" algn="just"/>
            <a:r>
              <a:rPr lang="ru-RU" b="1" dirty="0" err="1" smtClean="0"/>
              <a:t>Герцинская</a:t>
            </a:r>
            <a:r>
              <a:rPr lang="ru-RU" b="1" dirty="0" smtClean="0"/>
              <a:t>;</a:t>
            </a:r>
          </a:p>
          <a:p>
            <a:pPr lvl="0" algn="just"/>
            <a:r>
              <a:rPr lang="ru-RU" b="1" dirty="0" smtClean="0"/>
              <a:t>Киммерийская  и  альпийская.</a:t>
            </a:r>
          </a:p>
          <a:p>
            <a:pPr algn="just"/>
            <a:r>
              <a:rPr lang="ru-RU" b="1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Промышленные  типы  месторождений</a:t>
            </a:r>
            <a:endParaRPr lang="ru-RU" dirty="0" smtClean="0">
              <a:solidFill>
                <a:srgbClr val="FF0000"/>
              </a:solidFill>
            </a:endParaRPr>
          </a:p>
          <a:p>
            <a:pPr algn="just"/>
            <a:r>
              <a:rPr lang="ru-RU" dirty="0" smtClean="0"/>
              <a:t>1) Пластовые  и  </a:t>
            </a:r>
            <a:r>
              <a:rPr lang="ru-RU" dirty="0" err="1" smtClean="0"/>
              <a:t>пластообразные</a:t>
            </a:r>
            <a:r>
              <a:rPr lang="ru-RU" dirty="0" smtClean="0"/>
              <a:t>  месторождения  в  породах  осадочного  чехла:</a:t>
            </a:r>
          </a:p>
          <a:p>
            <a:pPr algn="just"/>
            <a:r>
              <a:rPr lang="ru-RU" dirty="0" smtClean="0"/>
              <a:t>а) </a:t>
            </a:r>
            <a:r>
              <a:rPr lang="ru-RU" b="1" dirty="0" smtClean="0">
                <a:solidFill>
                  <a:srgbClr val="00B050"/>
                </a:solidFill>
              </a:rPr>
              <a:t>урановые  и  </a:t>
            </a:r>
            <a:r>
              <a:rPr lang="en-US" b="1" dirty="0" smtClean="0">
                <a:solidFill>
                  <a:srgbClr val="00B050"/>
                </a:solidFill>
              </a:rPr>
              <a:t>Cu</a:t>
            </a:r>
            <a:r>
              <a:rPr lang="ru-RU" b="1" dirty="0" smtClean="0">
                <a:solidFill>
                  <a:srgbClr val="00B050"/>
                </a:solidFill>
              </a:rPr>
              <a:t>-</a:t>
            </a:r>
            <a:r>
              <a:rPr lang="en-US" b="1" dirty="0" smtClean="0">
                <a:solidFill>
                  <a:srgbClr val="00B050"/>
                </a:solidFill>
              </a:rPr>
              <a:t>V</a:t>
            </a:r>
            <a:r>
              <a:rPr lang="ru-RU" b="1" dirty="0" smtClean="0">
                <a:solidFill>
                  <a:srgbClr val="00B050"/>
                </a:solidFill>
              </a:rPr>
              <a:t>-урановые  </a:t>
            </a:r>
            <a:r>
              <a:rPr lang="ru-RU" dirty="0" smtClean="0"/>
              <a:t>в  песчаниках  (плато  Колорадо  в  США,  Нигера,  Габона, Россия;</a:t>
            </a:r>
          </a:p>
          <a:p>
            <a:pPr algn="just"/>
            <a:r>
              <a:rPr lang="ru-RU" dirty="0" smtClean="0"/>
              <a:t>б) </a:t>
            </a:r>
            <a:r>
              <a:rPr lang="ru-RU" dirty="0" err="1" smtClean="0"/>
              <a:t>урано-угольные</a:t>
            </a:r>
            <a:r>
              <a:rPr lang="ru-RU" dirty="0" smtClean="0"/>
              <a:t>  (Россия,  США  и  др.);</a:t>
            </a:r>
          </a:p>
          <a:p>
            <a:pPr algn="just"/>
            <a:r>
              <a:rPr lang="ru-RU" dirty="0" smtClean="0"/>
              <a:t>в) </a:t>
            </a:r>
            <a:r>
              <a:rPr lang="ru-RU" dirty="0" err="1" smtClean="0"/>
              <a:t>редкометалльно-урановые</a:t>
            </a:r>
            <a:r>
              <a:rPr lang="ru-RU" dirty="0" smtClean="0"/>
              <a:t>  </a:t>
            </a:r>
            <a:r>
              <a:rPr lang="ru-RU" dirty="0" err="1" smtClean="0"/>
              <a:t>в</a:t>
            </a:r>
            <a:r>
              <a:rPr lang="ru-RU" dirty="0" smtClean="0"/>
              <a:t>  глинах  с  костными  остатками  рыб  (Россия).</a:t>
            </a:r>
          </a:p>
          <a:p>
            <a:pPr algn="just"/>
            <a:r>
              <a:rPr lang="ru-RU" dirty="0" smtClean="0"/>
              <a:t>2)Урановые  и  </a:t>
            </a:r>
            <a:r>
              <a:rPr lang="ru-RU" dirty="0" err="1" smtClean="0"/>
              <a:t>урано-золотые</a:t>
            </a:r>
            <a:r>
              <a:rPr lang="ru-RU" dirty="0" smtClean="0"/>
              <a:t>  месторождения  в  докембрийских  конгломератах  (</a:t>
            </a:r>
            <a:r>
              <a:rPr lang="ru-RU" dirty="0" err="1" smtClean="0"/>
              <a:t>Витватерсранд</a:t>
            </a:r>
            <a:r>
              <a:rPr lang="ru-RU" dirty="0" smtClean="0"/>
              <a:t>  в  ЮАР).</a:t>
            </a:r>
          </a:p>
          <a:p>
            <a:pPr algn="just"/>
            <a:r>
              <a:rPr lang="ru-RU" dirty="0" smtClean="0"/>
              <a:t>3) урановые  штокверковые  (Намибия).</a:t>
            </a:r>
          </a:p>
          <a:p>
            <a:pPr algn="just"/>
            <a:r>
              <a:rPr lang="ru-RU" dirty="0" smtClean="0"/>
              <a:t>4) урановые  жильные  (Франция,  Испания,  США).</a:t>
            </a:r>
          </a:p>
          <a:p>
            <a:pPr lvl="0" algn="just"/>
            <a:r>
              <a:rPr lang="ru-RU" dirty="0" err="1" smtClean="0"/>
              <a:t>фосфор-урановые</a:t>
            </a:r>
            <a:r>
              <a:rPr lang="ru-RU" dirty="0" smtClean="0"/>
              <a:t>  (Бразилия).</a:t>
            </a:r>
          </a:p>
          <a:p>
            <a:pPr lvl="0" algn="just"/>
            <a:r>
              <a:rPr lang="ru-RU" dirty="0" err="1" smtClean="0"/>
              <a:t>молибден-урановые</a:t>
            </a:r>
            <a:r>
              <a:rPr lang="ru-RU" dirty="0" smtClean="0"/>
              <a:t>  (США,  СНГ)  и  др.</a:t>
            </a:r>
          </a:p>
          <a:p>
            <a:pPr algn="just"/>
            <a:r>
              <a:rPr lang="ru-RU" dirty="0" smtClean="0"/>
              <a:t>В  первых  трёх  типах  сосредоточены  61%  всех  запасов  </a:t>
            </a:r>
            <a:r>
              <a:rPr lang="en-US" dirty="0" smtClean="0"/>
              <a:t>U</a:t>
            </a:r>
            <a:r>
              <a:rPr lang="ru-RU" dirty="0" smtClean="0"/>
              <a:t>  и  83%  добычи.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r>
              <a:rPr lang="ru-RU" u="sng" dirty="0" smtClean="0">
                <a:solidFill>
                  <a:srgbClr val="FF0000"/>
                </a:solidFill>
              </a:rPr>
              <a:t>Категории  запасов: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b="1" dirty="0" smtClean="0"/>
              <a:t>Крупные               </a:t>
            </a:r>
            <a:r>
              <a:rPr lang="ru-RU" dirty="0" smtClean="0"/>
              <a:t>десятки  тысяч  т</a:t>
            </a:r>
          </a:p>
          <a:p>
            <a:r>
              <a:rPr lang="ru-RU" b="1" dirty="0" smtClean="0"/>
              <a:t>Средние                </a:t>
            </a:r>
            <a:r>
              <a:rPr lang="ru-RU" dirty="0" smtClean="0"/>
              <a:t>тысячи  т</a:t>
            </a:r>
          </a:p>
          <a:p>
            <a:r>
              <a:rPr lang="ru-RU" b="1" dirty="0" smtClean="0"/>
              <a:t>Мелкие                 </a:t>
            </a:r>
            <a:r>
              <a:rPr lang="ru-RU" dirty="0" smtClean="0"/>
              <a:t>сотни  т</a:t>
            </a:r>
          </a:p>
          <a:p>
            <a:r>
              <a:rPr lang="ru-RU" b="1" dirty="0" smtClean="0"/>
              <a:t>Рудопроявления  </a:t>
            </a:r>
            <a:r>
              <a:rPr lang="ru-RU" dirty="0" smtClean="0"/>
              <a:t>десятки  т.</a:t>
            </a:r>
          </a:p>
          <a:p>
            <a:r>
              <a:rPr lang="ru-RU" dirty="0" smtClean="0"/>
              <a:t>Содержание  </a:t>
            </a:r>
            <a:r>
              <a:rPr lang="en-US" dirty="0" smtClean="0"/>
              <a:t>U</a:t>
            </a:r>
            <a:r>
              <a:rPr lang="ru-RU" baseline="-25000" dirty="0" smtClean="0"/>
              <a:t>3</a:t>
            </a:r>
            <a:r>
              <a:rPr lang="en-US" dirty="0" smtClean="0"/>
              <a:t>O</a:t>
            </a:r>
            <a:r>
              <a:rPr lang="ru-RU" baseline="-25000" dirty="0" smtClean="0"/>
              <a:t>8</a:t>
            </a:r>
            <a:r>
              <a:rPr lang="ru-RU" dirty="0" smtClean="0"/>
              <a:t>  в  рудах  изменяется  от  0,09%  до  1,35%.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215106"/>
          </a:xfrm>
        </p:spPr>
        <p:txBody>
          <a:bodyPr>
            <a:normAutofit fontScale="77500" lnSpcReduction="20000"/>
          </a:bodyPr>
          <a:lstStyle/>
          <a:p>
            <a:r>
              <a:rPr lang="ru-RU" u="sng" dirty="0" smtClean="0">
                <a:solidFill>
                  <a:srgbClr val="FF0000"/>
                </a:solidFill>
              </a:rPr>
              <a:t>Примеры  месторождений</a:t>
            </a:r>
            <a:r>
              <a:rPr lang="ru-RU" u="sng" dirty="0" smtClean="0"/>
              <a:t>.</a:t>
            </a:r>
            <a:endParaRPr lang="ru-RU" dirty="0" smtClean="0"/>
          </a:p>
          <a:p>
            <a:r>
              <a:rPr lang="ru-RU" dirty="0" smtClean="0"/>
              <a:t>Пластовые  и  </a:t>
            </a:r>
            <a:r>
              <a:rPr lang="ru-RU" dirty="0" err="1" smtClean="0"/>
              <a:t>пластообразные</a:t>
            </a:r>
            <a:r>
              <a:rPr lang="ru-RU" dirty="0" smtClean="0"/>
              <a:t>  месторождения  в  породах  осадочного  чехла.</a:t>
            </a:r>
          </a:p>
          <a:p>
            <a:r>
              <a:rPr lang="ru-RU" dirty="0" smtClean="0"/>
              <a:t>Образуются  в  краевых  частях  прогибов  и  приурочены  к  песчаникам,  угленосным  отложениям,  торфяникам.</a:t>
            </a:r>
          </a:p>
          <a:p>
            <a:r>
              <a:rPr lang="ru-RU" dirty="0" smtClean="0"/>
              <a:t>Спутники  </a:t>
            </a:r>
            <a:r>
              <a:rPr lang="en-US" dirty="0" smtClean="0"/>
              <a:t>U</a:t>
            </a:r>
            <a:r>
              <a:rPr lang="ru-RU" dirty="0" smtClean="0"/>
              <a:t>  (</a:t>
            </a:r>
            <a:r>
              <a:rPr lang="en-US" b="1" dirty="0" smtClean="0"/>
              <a:t>V</a:t>
            </a:r>
            <a:r>
              <a:rPr lang="ru-RU" b="1" dirty="0" smtClean="0"/>
              <a:t>,  </a:t>
            </a:r>
            <a:r>
              <a:rPr lang="en-US" b="1" dirty="0" smtClean="0"/>
              <a:t>Cu</a:t>
            </a:r>
            <a:r>
              <a:rPr lang="ru-RU" b="1" dirty="0" smtClean="0"/>
              <a:t>,  </a:t>
            </a:r>
            <a:r>
              <a:rPr lang="en-US" b="1" dirty="0" smtClean="0"/>
              <a:t>Se</a:t>
            </a:r>
            <a:r>
              <a:rPr lang="ru-RU" dirty="0" smtClean="0"/>
              <a:t>  и  др.).</a:t>
            </a:r>
          </a:p>
          <a:p>
            <a:r>
              <a:rPr lang="ru-RU" u="sng" dirty="0" smtClean="0">
                <a:solidFill>
                  <a:srgbClr val="00B050"/>
                </a:solidFill>
              </a:rPr>
              <a:t>Форма  рудных  тел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smtClean="0"/>
              <a:t>– линзы,  ленты,  </a:t>
            </a:r>
            <a:r>
              <a:rPr lang="ru-RU" dirty="0" err="1" smtClean="0"/>
              <a:t>пластообразные</a:t>
            </a:r>
            <a:r>
              <a:rPr lang="ru-RU" dirty="0" smtClean="0"/>
              <a:t>  залежи  и  др.</a:t>
            </a:r>
          </a:p>
          <a:p>
            <a:r>
              <a:rPr lang="ru-RU" u="sng" dirty="0" smtClean="0">
                <a:solidFill>
                  <a:srgbClr val="00B050"/>
                </a:solidFill>
              </a:rPr>
              <a:t>Рудные  минералы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smtClean="0"/>
              <a:t>– </a:t>
            </a:r>
            <a:r>
              <a:rPr lang="ru-RU" b="1" dirty="0" err="1" smtClean="0"/>
              <a:t>коффинит</a:t>
            </a:r>
            <a:r>
              <a:rPr lang="ru-RU" b="1" dirty="0" smtClean="0"/>
              <a:t>,  настуран,  сульфиды,  селениды.</a:t>
            </a:r>
            <a:endParaRPr lang="ru-RU" dirty="0" smtClean="0"/>
          </a:p>
          <a:p>
            <a:r>
              <a:rPr lang="ru-RU" u="sng" dirty="0" smtClean="0">
                <a:solidFill>
                  <a:srgbClr val="00B050"/>
                </a:solidFill>
              </a:rPr>
              <a:t>Запасы</a:t>
            </a:r>
            <a:r>
              <a:rPr lang="ru-RU" dirty="0" smtClean="0"/>
              <a:t>  месторождений  500 тыс. т.  </a:t>
            </a:r>
            <a:r>
              <a:rPr lang="en-US" dirty="0" smtClean="0"/>
              <a:t>U</a:t>
            </a:r>
            <a:r>
              <a:rPr lang="ru-RU" baseline="-25000" dirty="0" smtClean="0"/>
              <a:t>3</a:t>
            </a:r>
            <a:r>
              <a:rPr lang="en-US" dirty="0" smtClean="0"/>
              <a:t>O</a:t>
            </a:r>
            <a:r>
              <a:rPr lang="ru-RU" baseline="-25000" dirty="0" smtClean="0"/>
              <a:t>8</a:t>
            </a:r>
            <a:r>
              <a:rPr lang="ru-RU" dirty="0" smtClean="0"/>
              <a:t>.</a:t>
            </a:r>
          </a:p>
          <a:p>
            <a:r>
              <a:rPr lang="ru-RU" u="sng" dirty="0" smtClean="0">
                <a:solidFill>
                  <a:srgbClr val="00B050"/>
                </a:solidFill>
              </a:rPr>
              <a:t>Среднее  содержание</a:t>
            </a:r>
            <a:r>
              <a:rPr lang="ru-RU" dirty="0" smtClean="0">
                <a:solidFill>
                  <a:srgbClr val="00B050"/>
                </a:solidFill>
              </a:rPr>
              <a:t>  </a:t>
            </a:r>
            <a:r>
              <a:rPr lang="ru-RU" dirty="0" smtClean="0"/>
              <a:t>0,18%.</a:t>
            </a:r>
          </a:p>
          <a:p>
            <a:r>
              <a:rPr lang="ru-RU" dirty="0" smtClean="0"/>
              <a:t>Месторождение  расположено  в  песчаниках  и  реже  в  известняках  </a:t>
            </a:r>
            <a:r>
              <a:rPr lang="en-US" dirty="0" smtClean="0"/>
              <a:t>J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Примером  является  месторождение  </a:t>
            </a:r>
            <a:r>
              <a:rPr lang="ru-RU" b="1" dirty="0" err="1" smtClean="0">
                <a:solidFill>
                  <a:srgbClr val="00B050"/>
                </a:solidFill>
              </a:rPr>
              <a:t>Амброзия-Лейк</a:t>
            </a:r>
            <a:r>
              <a:rPr lang="ru-RU" dirty="0" smtClean="0">
                <a:solidFill>
                  <a:srgbClr val="00B050"/>
                </a:solidFill>
              </a:rPr>
              <a:t>  </a:t>
            </a:r>
            <a:r>
              <a:rPr lang="ru-RU" dirty="0" smtClean="0"/>
              <a:t>(запасы  24,6 тыс. т.,  содержание  0,19%).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Запасы,  добыча  и  потребление</a:t>
            </a:r>
            <a:endParaRPr lang="ru-RU" dirty="0" smtClean="0">
              <a:solidFill>
                <a:srgbClr val="C00000"/>
              </a:solidFill>
            </a:endParaRPr>
          </a:p>
          <a:p>
            <a:pPr algn="just"/>
            <a:r>
              <a:rPr lang="ru-RU" u="sng" dirty="0" smtClean="0"/>
              <a:t>Запасы</a:t>
            </a:r>
            <a:r>
              <a:rPr lang="ru-RU" dirty="0" smtClean="0"/>
              <a:t>  (на  01.1978 г.)  </a:t>
            </a:r>
            <a:r>
              <a:rPr lang="ru-RU" dirty="0" smtClean="0">
                <a:sym typeface="Symbol"/>
              </a:rPr>
              <a:t></a:t>
            </a:r>
            <a:r>
              <a:rPr lang="ru-RU" dirty="0" smtClean="0"/>
              <a:t> </a:t>
            </a:r>
            <a:r>
              <a:rPr lang="ru-RU" b="1" dirty="0" smtClean="0"/>
              <a:t>2 млн. т.</a:t>
            </a:r>
            <a:endParaRPr lang="ru-RU" dirty="0" smtClean="0"/>
          </a:p>
          <a:p>
            <a:pPr algn="just"/>
            <a:r>
              <a:rPr lang="ru-RU" dirty="0" smtClean="0"/>
              <a:t>(США,  Австралийский  Союз,  Канада,  Намибия  и  др.).</a:t>
            </a:r>
          </a:p>
          <a:p>
            <a:pPr algn="just"/>
            <a:r>
              <a:rPr lang="ru-RU" u="sng" dirty="0" smtClean="0"/>
              <a:t>Годовая  добыча</a:t>
            </a:r>
            <a:r>
              <a:rPr lang="ru-RU" dirty="0" smtClean="0"/>
              <a:t> – </a:t>
            </a:r>
            <a:r>
              <a:rPr lang="ru-RU" b="1" dirty="0" smtClean="0"/>
              <a:t>40 тыс. т.</a:t>
            </a:r>
            <a:endParaRPr lang="ru-RU" dirty="0" smtClean="0"/>
          </a:p>
          <a:p>
            <a:pPr algn="just"/>
            <a:r>
              <a:rPr lang="ru-RU" dirty="0" smtClean="0"/>
              <a:t>(США,  Австралийский  Союз,  Канада  и  др.).</a:t>
            </a:r>
          </a:p>
          <a:p>
            <a:pPr algn="just"/>
            <a:r>
              <a:rPr lang="ru-RU" dirty="0" smtClean="0"/>
              <a:t>Уран  для  атомных  электростанций  и  в  производстве  электроэнергии.</a:t>
            </a:r>
          </a:p>
          <a:p>
            <a:pPr algn="just"/>
            <a:r>
              <a:rPr lang="ru-RU" u="sng" dirty="0" smtClean="0"/>
              <a:t>Потребители:</a:t>
            </a:r>
            <a:r>
              <a:rPr lang="ru-RU" dirty="0" smtClean="0"/>
              <a:t>  США,  Япония,  Западная  Европа.</a:t>
            </a:r>
          </a:p>
          <a:p>
            <a:pPr algn="just"/>
            <a:r>
              <a:rPr lang="ru-RU" u="sng" dirty="0" smtClean="0"/>
              <a:t>Стоимость</a:t>
            </a:r>
            <a:r>
              <a:rPr lang="ru-RU" dirty="0" smtClean="0"/>
              <a:t>  1 кг  </a:t>
            </a:r>
            <a:r>
              <a:rPr lang="en-US" dirty="0" smtClean="0"/>
              <a:t>U</a:t>
            </a:r>
            <a:r>
              <a:rPr lang="ru-RU" baseline="-25000" dirty="0" smtClean="0"/>
              <a:t>3</a:t>
            </a:r>
            <a:r>
              <a:rPr lang="en-US" dirty="0" smtClean="0"/>
              <a:t>O</a:t>
            </a:r>
            <a:r>
              <a:rPr lang="ru-RU" baseline="-25000" dirty="0" smtClean="0"/>
              <a:t>8</a:t>
            </a:r>
            <a:r>
              <a:rPr lang="ru-RU" dirty="0" smtClean="0"/>
              <a:t>  до  66 $.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819</Words>
  <PresentationFormat>Экран (4:3)</PresentationFormat>
  <Paragraphs>113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ЛЕКЦИЯ 9.  РАДИОАКТИВНЫЕ  ЭЛЕМЕНТЫ   МЕСТОРОЖДЕНИЯ  УРАНА</vt:lpstr>
      <vt:lpstr>Слайд 2</vt:lpstr>
      <vt:lpstr>Слайд 3</vt:lpstr>
      <vt:lpstr>Промышленные  минералы  и  типы  руд </vt:lpstr>
      <vt:lpstr>Слайд 5</vt:lpstr>
      <vt:lpstr>Гипергенные  минералы: </vt:lpstr>
      <vt:lpstr>Типы  руд: </vt:lpstr>
      <vt:lpstr>Металлогения 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3</cp:revision>
  <dcterms:created xsi:type="dcterms:W3CDTF">2013-01-08T19:41:17Z</dcterms:created>
  <dcterms:modified xsi:type="dcterms:W3CDTF">2013-01-08T20:16:55Z</dcterms:modified>
</cp:coreProperties>
</file>